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3" d="100"/>
          <a:sy n="33" d="100"/>
        </p:scale>
        <p:origin x="-134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12130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t>Click to edit Master title style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1pPr>
          </a:lstStyle>
          <a:p>
            <a:r>
              <a:t>Click to edit Master subtitle style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9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1154955" y="4800586"/>
            <a:ext cx="8825658" cy="5667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Click to edit Master title style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pic" sz="half" idx="13"/>
          </p:nvPr>
        </p:nvSpPr>
        <p:spPr>
          <a:xfrm>
            <a:off x="1154954" y="685799"/>
            <a:ext cx="8825660" cy="3640668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1154955" y="5367325"/>
            <a:ext cx="8825657" cy="4937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1200"/>
            </a:lvl1pPr>
          </a:lstStyle>
          <a:p>
            <a:r>
              <a:t>Edit Master text styles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Click to edit Master title style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half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marL="0" indent="0">
              <a:buClrTx/>
              <a:buSzTx/>
              <a:buFontTx/>
              <a:buNone/>
              <a:defRPr sz="1800"/>
            </a:lvl1pPr>
          </a:lstStyle>
          <a:p>
            <a:r>
              <a:t>Edit Master text styles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6" cy="23233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Click to edit Master title style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1930400" y="3771174"/>
            <a:ext cx="7279649" cy="342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1400" cap="small">
                <a:solidFill>
                  <a:srgbClr val="8AD0D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3"/>
          </p:nvPr>
        </p:nvSpPr>
        <p:spPr>
          <a:xfrm>
            <a:off x="1154954" y="4350656"/>
            <a:ext cx="8825660" cy="167640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898294" y="971252"/>
            <a:ext cx="80191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87" name="Shape 187"/>
          <p:cNvSpPr/>
          <p:nvPr/>
        </p:nvSpPr>
        <p:spPr>
          <a:xfrm>
            <a:off x="9330490" y="2613786"/>
            <a:ext cx="80191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8AD0D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8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1154954" y="3124200"/>
            <a:ext cx="8825660" cy="1653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Click to edit Master title style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59" cy="86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8AD0D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3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xfrm>
            <a:off x="632946" y="1981200"/>
            <a:ext cx="2946868" cy="576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3"/>
          </p:nvPr>
        </p:nvSpPr>
        <p:spPr>
          <a:xfrm>
            <a:off x="652462" y="2667000"/>
            <a:ext cx="2927351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4"/>
          </p:nvPr>
        </p:nvSpPr>
        <p:spPr>
          <a:xfrm>
            <a:off x="3883659" y="1981199"/>
            <a:ext cx="2936242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5"/>
          </p:nvPr>
        </p:nvSpPr>
        <p:spPr>
          <a:xfrm>
            <a:off x="3873105" y="2667000"/>
            <a:ext cx="294679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6"/>
          </p:nvPr>
        </p:nvSpPr>
        <p:spPr>
          <a:xfrm>
            <a:off x="7124699" y="1981199"/>
            <a:ext cx="2932115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7"/>
          </p:nvPr>
        </p:nvSpPr>
        <p:spPr>
          <a:xfrm>
            <a:off x="7124699" y="2667000"/>
            <a:ext cx="293211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23" name="Shape 223"/>
          <p:cNvSpPr/>
          <p:nvPr/>
        </p:nvSpPr>
        <p:spPr>
          <a:xfrm flipH="1">
            <a:off x="3726141" y="2133600"/>
            <a:ext cx="1" cy="3962401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 flipH="1">
            <a:off x="6962226" y="2133600"/>
            <a:ext cx="1" cy="3966883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xfrm>
            <a:off x="652462" y="4250949"/>
            <a:ext cx="2940051" cy="576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240" name="Shape 240"/>
          <p:cNvSpPr>
            <a:spLocks noGrp="1"/>
          </p:cNvSpPr>
          <p:nvPr>
            <p:ph type="pic" sz="quarter" idx="13"/>
          </p:nvPr>
        </p:nvSpPr>
        <p:spPr>
          <a:xfrm>
            <a:off x="652462" y="2209800"/>
            <a:ext cx="2940051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4"/>
          </p:nvPr>
        </p:nvSpPr>
        <p:spPr>
          <a:xfrm>
            <a:off x="652462" y="4827211"/>
            <a:ext cx="2940051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5"/>
          </p:nvPr>
        </p:nvSpPr>
        <p:spPr>
          <a:xfrm>
            <a:off x="3889375" y="4250949"/>
            <a:ext cx="293052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pic" sz="quarter" idx="16"/>
          </p:nvPr>
        </p:nvSpPr>
        <p:spPr>
          <a:xfrm>
            <a:off x="3889373" y="2209800"/>
            <a:ext cx="2930526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7"/>
          </p:nvPr>
        </p:nvSpPr>
        <p:spPr>
          <a:xfrm>
            <a:off x="3888021" y="4827210"/>
            <a:ext cx="2934407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8"/>
          </p:nvPr>
        </p:nvSpPr>
        <p:spPr>
          <a:xfrm>
            <a:off x="7124699" y="4250949"/>
            <a:ext cx="293211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pic" sz="quarter" idx="19"/>
          </p:nvPr>
        </p:nvSpPr>
        <p:spPr>
          <a:xfrm>
            <a:off x="7124699" y="2209800"/>
            <a:ext cx="2932114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20"/>
          </p:nvPr>
        </p:nvSpPr>
        <p:spPr>
          <a:xfrm>
            <a:off x="7124575" y="4827208"/>
            <a:ext cx="2935998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248" name="Shape 248"/>
          <p:cNvSpPr/>
          <p:nvPr/>
        </p:nvSpPr>
        <p:spPr>
          <a:xfrm flipH="1">
            <a:off x="3726141" y="2133600"/>
            <a:ext cx="1" cy="3962401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 flipH="1">
            <a:off x="6962226" y="2133600"/>
            <a:ext cx="1" cy="3966883"/>
          </a:xfrm>
          <a:prstGeom prst="line">
            <a:avLst/>
          </a:prstGeom>
          <a:ln w="12700" cap="rnd">
            <a:solidFill>
              <a:srgbClr val="8AD0D6">
                <a:alpha val="40000"/>
              </a:srgb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264" name="Shape 264"/>
          <p:cNvSpPr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8304211" y="430212"/>
            <a:ext cx="1752602" cy="58261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652462" y="887413"/>
            <a:ext cx="7423151" cy="53689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154955" y="2861733"/>
            <a:ext cx="8825658" cy="19156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Click to edit Master title style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cap="all">
                <a:solidFill>
                  <a:srgbClr val="8AD0D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103312" y="2060575"/>
            <a:ext cx="4396340" cy="41957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08314" indent="-293914">
              <a:defRPr sz="1800"/>
            </a:lvl3pPr>
            <a:lvl4pPr marL="1714500" indent="-342900">
              <a:defRPr sz="1800"/>
            </a:lvl4pPr>
            <a:lvl5pPr marL="2171700" indent="-342900">
              <a:defRPr sz="1800"/>
            </a:lvl5pPr>
          </a:lstStyle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3"/>
          </p:nvPr>
        </p:nvSpPr>
        <p:spPr>
          <a:xfrm>
            <a:off x="5654495" y="1904999"/>
            <a:ext cx="4396340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6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7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1154952" y="1447800"/>
            <a:ext cx="3401066" cy="1447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Click to edit Master title style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half" idx="1"/>
          </p:nvPr>
        </p:nvSpPr>
        <p:spPr>
          <a:xfrm>
            <a:off x="4784616" y="1447800"/>
            <a:ext cx="5195998" cy="457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1154952" y="3129279"/>
            <a:ext cx="3401064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2.png"/>
          <p:cNvPicPr>
            <a:picLocks noChangeAspect="1"/>
          </p:cNvPicPr>
          <p:nvPr/>
        </p:nvPicPr>
        <p:blipFill>
          <a:blip r:embed="rId2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3.png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5.png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1153906" y="1854192"/>
            <a:ext cx="5092908" cy="15748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t>Click to edit Master title style</a:t>
            </a:r>
          </a:p>
        </p:txBody>
      </p:sp>
      <p:sp>
        <p:nvSpPr>
          <p:cNvPr id="137" name="Shape 137"/>
          <p:cNvSpPr>
            <a:spLocks noGrp="1"/>
          </p:cNvSpPr>
          <p:nvPr>
            <p:ph type="pic" sz="quarter" idx="13"/>
          </p:nvPr>
        </p:nvSpPr>
        <p:spPr>
          <a:xfrm>
            <a:off x="6949546" y="1143000"/>
            <a:ext cx="3200401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1154954" y="3657600"/>
            <a:ext cx="5084980" cy="1371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1400"/>
            </a:lvl1pPr>
          </a:lstStyle>
          <a:p>
            <a:r>
              <a:t>Edit Master text styles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21" Type="http://schemas.openxmlformats.org/officeDocument/2006/relationships/image" Target="../media/image3.png"/><Relationship Id="rId22" Type="http://schemas.openxmlformats.org/officeDocument/2006/relationships/image" Target="../media/image4.png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20">
            <a:extLst/>
          </a:blip>
          <a:srcRect l="3613"/>
          <a:stretch>
            <a:fillRect/>
          </a:stretch>
        </p:blipFill>
        <p:spPr>
          <a:xfrm>
            <a:off x="0" y="2669684"/>
            <a:ext cx="4037013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/>
          <p:cNvPicPr>
            <a:picLocks noChangeAspect="1"/>
          </p:cNvPicPr>
          <p:nvPr/>
        </p:nvPicPr>
        <p:blipFill>
          <a:blip r:embed="rId21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7000"/>
                </a:srgbClr>
              </a:gs>
              <a:gs pos="36000">
                <a:srgbClr val="50B9C1">
                  <a:alpha val="6000"/>
                </a:srgbClr>
              </a:gs>
              <a:gs pos="69000">
                <a:srgbClr val="50B9C1">
                  <a:alpha val="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image4.png"/>
          <p:cNvPicPr>
            <a:picLocks noChangeAspect="1"/>
          </p:cNvPicPr>
          <p:nvPr/>
        </p:nvPicPr>
        <p:blipFill>
          <a:blip r:embed="rId22">
            <a:extLst/>
          </a:blip>
          <a:srcRect t="28812"/>
          <a:stretch>
            <a:fillRect/>
          </a:stretch>
        </p:blipFill>
        <p:spPr>
          <a:xfrm>
            <a:off x="7999411" y="-1"/>
            <a:ext cx="1603388" cy="1141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5.png"/>
          <p:cNvPicPr>
            <a:picLocks noChangeAspect="1"/>
          </p:cNvPicPr>
          <p:nvPr/>
        </p:nvPicPr>
        <p:blipFill>
          <a:blip r:embed="rId23">
            <a:extLst/>
          </a:blip>
          <a:srcRect b="23320"/>
          <a:stretch>
            <a:fillRect/>
          </a:stretch>
        </p:blipFill>
        <p:spPr>
          <a:xfrm>
            <a:off x="8605877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xmlns:p14="http://schemas.microsoft.com/office/powerpoint/2010/main"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12001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1698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21553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2603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30697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3526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8AD0D6"/>
        </a:buClr>
        <a:buSzPct val="80000"/>
        <a:buFont typeface="Wingdings 3"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3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Relationship Id="rId3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gif"/><Relationship Id="rId3" Type="http://schemas.openxmlformats.org/officeDocument/2006/relationships/image" Target="../media/image46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quora.com/Why-do-neural-networks-with-more-layers-perform-better-than-a-single-layer-MLP-with-a-number-of-neurons-that-leads-to-the-same-number-of-parameters" TargetMode="External"/><Relationship Id="rId12" Type="http://schemas.openxmlformats.org/officeDocument/2006/relationships/hyperlink" Target="http://neuralnetworksanddeeplearning.com/chap4.html" TargetMode="External"/><Relationship Id="rId13" Type="http://schemas.openxmlformats.org/officeDocument/2006/relationships/hyperlink" Target="http://scs.ryerson.ca/~aharley/vis/conv/fla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ccormickml.com/2014/03/04/gradient-descent-derivation/" TargetMode="External"/><Relationship Id="rId3" Type="http://schemas.openxmlformats.org/officeDocument/2006/relationships/hyperlink" Target="http://eli.thegreenplace.net/2016/understanding-gradient-descent/" TargetMode="External"/><Relationship Id="rId4" Type="http://schemas.openxmlformats.org/officeDocument/2006/relationships/hyperlink" Target="https://theclevermachine.wordpress.com/2014/09/06/derivation-error-backpropagation-gradient-descent-for-neural-networks/" TargetMode="External"/><Relationship Id="rId5" Type="http://schemas.openxmlformats.org/officeDocument/2006/relationships/hyperlink" Target="https://arxiv.org/pdf/1701.01887.pdf" TargetMode="External"/><Relationship Id="rId6" Type="http://schemas.openxmlformats.org/officeDocument/2006/relationships/hyperlink" Target="https://ujjwalkarn.me/2016/08/11/intuitive-explanation-convnets/" TargetMode="External"/><Relationship Id="rId7" Type="http://schemas.openxmlformats.org/officeDocument/2006/relationships/hyperlink" Target="http://karpathy.github.io/2015/05/21/rnn-effectiveness/" TargetMode="External"/><Relationship Id="rId8" Type="http://schemas.openxmlformats.org/officeDocument/2006/relationships/hyperlink" Target="https://stevenmiller888.github.io/mind-how-to-build-a-neural-network/" TargetMode="External"/><Relationship Id="rId9" Type="http://schemas.openxmlformats.org/officeDocument/2006/relationships/hyperlink" Target="https://theclevermachine.wordpress.com/2014/09/11/a-gentle-introduction-to-artificial-neural-networks/" TargetMode="External"/><Relationship Id="rId10" Type="http://schemas.openxmlformats.org/officeDocument/2006/relationships/hyperlink" Target="https://www.quora.com/What-is-the-role-of-the-activation-function-in-a-neural-networ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ctrTitle"/>
          </p:nvPr>
        </p:nvSpPr>
        <p:spPr>
          <a:xfrm>
            <a:off x="1154954" y="1447799"/>
            <a:ext cx="8825660" cy="2057401"/>
          </a:xfrm>
          <a:prstGeom prst="rect">
            <a:avLst/>
          </a:prstGeom>
        </p:spPr>
        <p:txBody>
          <a:bodyPr/>
          <a:lstStyle/>
          <a:p>
            <a:r>
              <a:rPr dirty="0"/>
              <a:t>Neural Networks</a:t>
            </a:r>
          </a:p>
        </p:txBody>
      </p:sp>
      <p:sp>
        <p:nvSpPr>
          <p:cNvPr id="290" name="Shape 290"/>
          <p:cNvSpPr>
            <a:spLocks noGrp="1"/>
          </p:cNvSpPr>
          <p:nvPr>
            <p:ph type="subTitle" sz="quarter" idx="1"/>
          </p:nvPr>
        </p:nvSpPr>
        <p:spPr>
          <a:xfrm>
            <a:off x="1154954" y="3447891"/>
            <a:ext cx="8825660" cy="861421"/>
          </a:xfrm>
          <a:prstGeom prst="rect">
            <a:avLst/>
          </a:prstGeom>
        </p:spPr>
        <p:txBody>
          <a:bodyPr/>
          <a:lstStyle/>
          <a:p>
            <a:r>
              <a:rPr dirty="0"/>
              <a:t>Emulating the human </a:t>
            </a:r>
            <a:r>
              <a:rPr dirty="0" smtClean="0"/>
              <a:t>brain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231710" y="4539937"/>
            <a:ext cx="939178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solidFill>
                  <a:schemeClr val="bg1"/>
                </a:solidFill>
              </a:rPr>
              <a:t>http://</a:t>
            </a:r>
            <a:r>
              <a:rPr lang="en-US" sz="3600" dirty="0" err="1" smtClean="0">
                <a:solidFill>
                  <a:schemeClr val="bg1"/>
                </a:solidFill>
              </a:rPr>
              <a:t>Reboot.ai</a:t>
            </a:r>
            <a:endParaRPr lang="en-US" sz="3600" dirty="0" smtClean="0">
              <a:solidFill>
                <a:schemeClr val="bg1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entury Gothic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1) Complex Data - Solution</a:t>
            </a:r>
          </a:p>
        </p:txBody>
      </p:sp>
      <p:sp>
        <p:nvSpPr>
          <p:cNvPr id="326" name="Shape 326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27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3937" y="1853247"/>
            <a:ext cx="9335679" cy="4362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646111" y="452717"/>
            <a:ext cx="9237362" cy="1400532"/>
          </a:xfrm>
          <a:prstGeom prst="rect">
            <a:avLst/>
          </a:prstGeom>
        </p:spPr>
        <p:txBody>
          <a:bodyPr/>
          <a:lstStyle/>
          <a:p>
            <a:r>
              <a:t>2) Parallel Calculations</a:t>
            </a:r>
          </a:p>
        </p:txBody>
      </p:sp>
      <p:sp>
        <p:nvSpPr>
          <p:cNvPr id="330" name="Shape 330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31" name="image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0069" y="1228478"/>
            <a:ext cx="4867276" cy="5362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2) Image Recog - Pixel Vectors</a:t>
            </a:r>
          </a:p>
        </p:txBody>
      </p:sp>
      <p:sp>
        <p:nvSpPr>
          <p:cNvPr id="334" name="Shape 334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35" name="image13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538" y="2307932"/>
            <a:ext cx="7055963" cy="2487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14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500" y="2700041"/>
            <a:ext cx="4762500" cy="1514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2) Image Recog - Gradient Vectors </a:t>
            </a:r>
          </a:p>
        </p:txBody>
      </p:sp>
      <p:sp>
        <p:nvSpPr>
          <p:cNvPr id="339" name="Shape 339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40" name="image15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1933575"/>
            <a:ext cx="7620000" cy="2990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2) Image Recog - Gradient Vectors </a:t>
            </a:r>
          </a:p>
        </p:txBody>
      </p:sp>
      <p:sp>
        <p:nvSpPr>
          <p:cNvPr id="343" name="Shape 343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44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531" y="1853247"/>
            <a:ext cx="7620001" cy="4210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3) Self Teaching</a:t>
            </a:r>
          </a:p>
        </p:txBody>
      </p:sp>
      <p:sp>
        <p:nvSpPr>
          <p:cNvPr id="347" name="Shape 347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48" name="image11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8180" y="4038262"/>
            <a:ext cx="5770089" cy="2525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17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8180" y="1249109"/>
            <a:ext cx="5770089" cy="2525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3) Self Teaching</a:t>
            </a:r>
          </a:p>
        </p:txBody>
      </p:sp>
      <p:sp>
        <p:nvSpPr>
          <p:cNvPr id="352" name="Shape 352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53" name="image18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6688" y="1689754"/>
            <a:ext cx="59055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Summary: Why?</a:t>
            </a:r>
          </a:p>
        </p:txBody>
      </p:sp>
      <p:sp>
        <p:nvSpPr>
          <p:cNvPr id="356" name="Shape 356"/>
          <p:cNvSpPr>
            <a:spLocks noGrp="1"/>
          </p:cNvSpPr>
          <p:nvPr>
            <p:ph type="body" idx="1"/>
          </p:nvPr>
        </p:nvSpPr>
        <p:spPr>
          <a:xfrm>
            <a:off x="198338" y="2005783"/>
            <a:ext cx="10661340" cy="4195483"/>
          </a:xfrm>
          <a:prstGeom prst="rect">
            <a:avLst/>
          </a:prstGeom>
        </p:spPr>
        <p:txBody>
          <a:bodyPr/>
          <a:lstStyle/>
          <a:p>
            <a:r>
              <a:t>Benefits</a:t>
            </a:r>
          </a:p>
          <a:p>
            <a:pPr marL="742950" lvl="1" indent="-285750">
              <a:defRPr sz="1800"/>
            </a:pPr>
            <a:r>
              <a:t>Allow for extremely complex cases</a:t>
            </a:r>
          </a:p>
          <a:p>
            <a:pPr marL="742950" lvl="1" indent="-285750">
              <a:defRPr sz="1800"/>
            </a:pPr>
            <a:r>
              <a:t>More ‘practical’ than elegant mathematical solutions</a:t>
            </a:r>
          </a:p>
          <a:p>
            <a:pPr marL="742950" lvl="1" indent="-285750">
              <a:defRPr sz="1800"/>
            </a:pPr>
            <a:r>
              <a:t>Less intensive development time up front</a:t>
            </a:r>
          </a:p>
          <a:p>
            <a:pPr marL="742950" lvl="1" indent="-285750">
              <a:defRPr sz="1800"/>
            </a:pPr>
            <a:r>
              <a:t>Flexibility</a:t>
            </a:r>
          </a:p>
          <a:p>
            <a:r>
              <a:t>Weaknesses</a:t>
            </a:r>
          </a:p>
          <a:p>
            <a:pPr marL="742950" lvl="1" indent="-285750">
              <a:defRPr sz="1800"/>
            </a:pPr>
            <a:r>
              <a:t>Relatively computationally expensive vs standard methods (regression)</a:t>
            </a:r>
          </a:p>
          <a:p>
            <a:pPr marL="742950" lvl="1" indent="-285750">
              <a:defRPr sz="1800"/>
            </a:pPr>
            <a:r>
              <a:t>More ‘black box’, intermediate results can not necessarily be interpreted by humans</a:t>
            </a:r>
          </a:p>
          <a:p>
            <a:pPr marL="742950" lvl="1" indent="-285750">
              <a:defRPr sz="1800"/>
            </a:pPr>
            <a:r>
              <a:t>Skynet? - harder to ‘control’ and less intuitive heuristics than other methods</a:t>
            </a:r>
          </a:p>
          <a:p>
            <a:r>
              <a:t>Questions at this point?</a:t>
            </a:r>
          </a:p>
        </p:txBody>
      </p:sp>
      <p:sp>
        <p:nvSpPr>
          <p:cNvPr id="357" name="Shape 357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So What Are Neural Networks?</a:t>
            </a:r>
          </a:p>
        </p:txBody>
      </p:sp>
      <p:sp>
        <p:nvSpPr>
          <p:cNvPr id="360" name="Shape 360"/>
          <p:cNvSpPr/>
          <p:nvPr/>
        </p:nvSpPr>
        <p:spPr>
          <a:xfrm>
            <a:off x="10331777" y="337909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What?</a:t>
            </a:r>
          </a:p>
        </p:txBody>
      </p:sp>
      <p:pic>
        <p:nvPicPr>
          <p:cNvPr id="361" name="image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930400"/>
            <a:ext cx="7874000" cy="299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More Human Than Human</a:t>
            </a:r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9699808" cy="4195482"/>
          </a:xfrm>
          <a:prstGeom prst="rect">
            <a:avLst/>
          </a:prstGeom>
        </p:spPr>
        <p:txBody>
          <a:bodyPr/>
          <a:lstStyle/>
          <a:p>
            <a:r>
              <a:t>Error minimizing functions- prediction, classification, generation</a:t>
            </a:r>
          </a:p>
          <a:p>
            <a:r>
              <a:t>General framework- regression, etc. can be expressed as a neural network</a:t>
            </a:r>
          </a:p>
          <a:p>
            <a:r>
              <a:t>Biological emulation, not mathematical formula/model</a:t>
            </a:r>
          </a:p>
          <a:p>
            <a:pPr marL="742950" lvl="1" indent="-285750">
              <a:defRPr sz="1800"/>
            </a:pPr>
            <a:r>
              <a:t>Neurons</a:t>
            </a:r>
          </a:p>
          <a:p>
            <a:pPr marL="742950" lvl="1" indent="-285750">
              <a:defRPr sz="1800"/>
            </a:pPr>
            <a:r>
              <a:t>Layers</a:t>
            </a:r>
          </a:p>
        </p:txBody>
      </p:sp>
      <p:sp>
        <p:nvSpPr>
          <p:cNvPr id="365" name="Shape 365"/>
          <p:cNvSpPr/>
          <p:nvPr/>
        </p:nvSpPr>
        <p:spPr>
          <a:xfrm>
            <a:off x="10331777" y="337909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What?</a:t>
            </a:r>
          </a:p>
        </p:txBody>
      </p:sp>
      <p:pic>
        <p:nvPicPr>
          <p:cNvPr id="366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6956" y="3639094"/>
            <a:ext cx="4717292" cy="3074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2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1729" y="3639094"/>
            <a:ext cx="3810001" cy="1809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r>
              <a:t>Who: Who is this guy?</a:t>
            </a:r>
          </a:p>
          <a:p>
            <a:r>
              <a:t>Why: What problem do neural networks (NN) solve?</a:t>
            </a:r>
          </a:p>
          <a:p>
            <a:r>
              <a:t>What: What are NNs anyway?</a:t>
            </a:r>
          </a:p>
          <a:p>
            <a:r>
              <a:t>How: How do NNs work?</a:t>
            </a:r>
          </a:p>
          <a:p>
            <a:pPr marL="742950" lvl="1" indent="-285750">
              <a:defRPr sz="1800"/>
            </a:pPr>
            <a:r>
              <a:t>High Level Description</a:t>
            </a:r>
          </a:p>
          <a:p>
            <a:pPr marL="742950" lvl="1" indent="-285750">
              <a:defRPr sz="1800"/>
            </a:pPr>
            <a:r>
              <a:t>Technical Deep Dive</a:t>
            </a:r>
          </a:p>
          <a:p>
            <a:pPr marL="742950" lvl="1" indent="-285750">
              <a:defRPr sz="1800"/>
            </a:pPr>
            <a:r>
              <a:t>Code Walkthrough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Hidden Layers &amp; ‘Deep’ Learning</a:t>
            </a:r>
          </a:p>
        </p:txBody>
      </p:sp>
      <p:sp>
        <p:nvSpPr>
          <p:cNvPr id="370" name="Shape 370"/>
          <p:cNvSpPr/>
          <p:nvPr/>
        </p:nvSpPr>
        <p:spPr>
          <a:xfrm>
            <a:off x="10331777" y="337909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What?</a:t>
            </a:r>
          </a:p>
        </p:txBody>
      </p:sp>
      <p:grpSp>
        <p:nvGrpSpPr>
          <p:cNvPr id="373" name="Group 373"/>
          <p:cNvGrpSpPr/>
          <p:nvPr/>
        </p:nvGrpSpPr>
        <p:grpSpPr>
          <a:xfrm>
            <a:off x="900652" y="2062260"/>
            <a:ext cx="5715001" cy="2714626"/>
            <a:chOff x="0" y="0"/>
            <a:chExt cx="5715000" cy="2714625"/>
          </a:xfrm>
        </p:grpSpPr>
        <p:sp>
          <p:nvSpPr>
            <p:cNvPr id="371" name="Shape 371"/>
            <p:cNvSpPr/>
            <p:nvPr/>
          </p:nvSpPr>
          <p:spPr>
            <a:xfrm>
              <a:off x="0" y="0"/>
              <a:ext cx="5715000" cy="27146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72" name="image2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715000" cy="2714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74" name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5632" y="1928909"/>
            <a:ext cx="3333751" cy="2981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The Whole &gt; Sum of Parts</a:t>
            </a:r>
          </a:p>
        </p:txBody>
      </p:sp>
      <p:sp>
        <p:nvSpPr>
          <p:cNvPr id="377" name="Shape 377"/>
          <p:cNvSpPr/>
          <p:nvPr/>
        </p:nvSpPr>
        <p:spPr>
          <a:xfrm>
            <a:off x="10331777" y="337909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What?</a:t>
            </a:r>
          </a:p>
        </p:txBody>
      </p:sp>
      <p:pic>
        <p:nvPicPr>
          <p:cNvPr id="378" name="media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638329" y="1253763"/>
            <a:ext cx="4995643" cy="5253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3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7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Deeper Dive – Perceptrons</a:t>
            </a:r>
          </a:p>
        </p:txBody>
      </p:sp>
      <p:sp>
        <p:nvSpPr>
          <p:cNvPr id="381" name="Shape 381"/>
          <p:cNvSpPr/>
          <p:nvPr/>
        </p:nvSpPr>
        <p:spPr>
          <a:xfrm>
            <a:off x="10331777" y="337909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What?</a:t>
            </a:r>
          </a:p>
        </p:txBody>
      </p:sp>
      <p:grpSp>
        <p:nvGrpSpPr>
          <p:cNvPr id="384" name="Group 384"/>
          <p:cNvGrpSpPr/>
          <p:nvPr/>
        </p:nvGrpSpPr>
        <p:grpSpPr>
          <a:xfrm>
            <a:off x="986176" y="2629323"/>
            <a:ext cx="3099880" cy="1650447"/>
            <a:chOff x="0" y="0"/>
            <a:chExt cx="3099879" cy="1650445"/>
          </a:xfrm>
        </p:grpSpPr>
        <p:sp>
          <p:nvSpPr>
            <p:cNvPr id="382" name="Shape 382"/>
            <p:cNvSpPr/>
            <p:nvPr/>
          </p:nvSpPr>
          <p:spPr>
            <a:xfrm>
              <a:off x="0" y="0"/>
              <a:ext cx="3099880" cy="1650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383" name="image2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099880" cy="1650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5" name="image26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9822" y="4072378"/>
            <a:ext cx="5815868" cy="2545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27.gi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3029" y="1310024"/>
            <a:ext cx="5807797" cy="2541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Special Cases - Neural Networks?</a:t>
            </a:r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xfrm>
            <a:off x="1103313" y="1904999"/>
            <a:ext cx="4396338" cy="576264"/>
          </a:xfrm>
          <a:prstGeom prst="rect">
            <a:avLst/>
          </a:prstGeom>
        </p:spPr>
        <p:txBody>
          <a:bodyPr/>
          <a:lstStyle/>
          <a:p>
            <a:r>
              <a:t>Convolutional</a:t>
            </a:r>
          </a:p>
        </p:txBody>
      </p:sp>
      <p:sp>
        <p:nvSpPr>
          <p:cNvPr id="390" name="Shape 390"/>
          <p:cNvSpPr/>
          <p:nvPr/>
        </p:nvSpPr>
        <p:spPr>
          <a:xfrm>
            <a:off x="1103312" y="2514600"/>
            <a:ext cx="4396340" cy="242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/>
              <a:buChar char=""/>
              <a:defRPr>
                <a:solidFill>
                  <a:srgbClr val="FFFFFF"/>
                </a:solidFill>
              </a:defRPr>
            </a:pPr>
            <a:r>
              <a:t>Used for image recognition</a:t>
            </a:r>
          </a:p>
          <a:p>
            <a: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/>
              <a:buChar char=""/>
              <a:defRPr>
                <a:solidFill>
                  <a:srgbClr val="FFFFFF"/>
                </a:solidFill>
              </a:defRPr>
            </a:pPr>
            <a:r>
              <a:t>Uses overlapping data to find abstracted ‘features’ ie… a nose, a stop sign, a dog, etc.</a:t>
            </a:r>
          </a:p>
          <a:p>
            <a: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/>
              <a:buChar char=""/>
              <a:defRPr>
                <a:solidFill>
                  <a:srgbClr val="FFFFFF"/>
                </a:solidFill>
              </a:defRPr>
            </a:pPr>
            <a:r>
              <a:t>Helps cut down on massive amount of size images contain</a:t>
            </a:r>
          </a:p>
          <a:p>
            <a: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/>
              <a:buChar char=""/>
              <a:defRPr>
                <a:solidFill>
                  <a:srgbClr val="FFFFFF"/>
                </a:solidFill>
              </a:defRPr>
            </a:pPr>
            <a:r>
              <a:t>Pattern recognition</a:t>
            </a:r>
          </a:p>
        </p:txBody>
      </p:sp>
      <p:sp>
        <p:nvSpPr>
          <p:cNvPr id="391" name="Shape 39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t>Recurrent</a:t>
            </a:r>
          </a:p>
        </p:txBody>
      </p:sp>
      <p:sp>
        <p:nvSpPr>
          <p:cNvPr id="392" name="Shape 392"/>
          <p:cNvSpPr/>
          <p:nvPr/>
        </p:nvSpPr>
        <p:spPr>
          <a:xfrm>
            <a:off x="5654495" y="2514600"/>
            <a:ext cx="4396340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/>
              <a:buChar char=""/>
              <a:defRPr>
                <a:solidFill>
                  <a:srgbClr val="FFFFFF"/>
                </a:solidFill>
              </a:defRPr>
            </a:pPr>
            <a:r>
              <a:t>Used for time series and heavily in Natural Language Processing (NLP)</a:t>
            </a:r>
          </a:p>
          <a:p>
            <a: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/>
              <a:buChar char=""/>
              <a:defRPr>
                <a:solidFill>
                  <a:srgbClr val="FFFFFF"/>
                </a:solidFill>
              </a:defRPr>
            </a:pPr>
            <a:r>
              <a:t>Same layer nodes interconnected as they are contextually dependent</a:t>
            </a:r>
          </a:p>
        </p:txBody>
      </p:sp>
      <p:sp>
        <p:nvSpPr>
          <p:cNvPr id="393" name="Shape 393"/>
          <p:cNvSpPr/>
          <p:nvPr/>
        </p:nvSpPr>
        <p:spPr>
          <a:xfrm>
            <a:off x="10331777" y="337909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What?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Special Case - Convolutional</a:t>
            </a:r>
          </a:p>
        </p:txBody>
      </p:sp>
      <p:sp>
        <p:nvSpPr>
          <p:cNvPr id="396" name="Shape 396"/>
          <p:cNvSpPr/>
          <p:nvPr/>
        </p:nvSpPr>
        <p:spPr>
          <a:xfrm>
            <a:off x="10331777" y="337909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What?</a:t>
            </a:r>
          </a:p>
        </p:txBody>
      </p:sp>
      <p:pic>
        <p:nvPicPr>
          <p:cNvPr id="397" name="image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6743" y="1570626"/>
            <a:ext cx="8195035" cy="4347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Special Case - Convolutional</a:t>
            </a:r>
          </a:p>
        </p:txBody>
      </p:sp>
      <p:sp>
        <p:nvSpPr>
          <p:cNvPr id="400" name="Shape 400"/>
          <p:cNvSpPr/>
          <p:nvPr/>
        </p:nvSpPr>
        <p:spPr>
          <a:xfrm>
            <a:off x="10331777" y="337909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What?</a:t>
            </a:r>
          </a:p>
        </p:txBody>
      </p:sp>
      <p:pic>
        <p:nvPicPr>
          <p:cNvPr id="401" name="media2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11718" y="1232726"/>
            <a:ext cx="10204142" cy="5385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0" fill="hold"/>
                                        <p:tgtEl>
                                          <p:spTgt spid="4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4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01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Special Case - Recurrent</a:t>
            </a:r>
          </a:p>
        </p:txBody>
      </p:sp>
      <p:sp>
        <p:nvSpPr>
          <p:cNvPr id="404" name="Shape 404"/>
          <p:cNvSpPr/>
          <p:nvPr/>
        </p:nvSpPr>
        <p:spPr>
          <a:xfrm>
            <a:off x="10331777" y="337909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What?</a:t>
            </a:r>
          </a:p>
        </p:txBody>
      </p:sp>
      <p:pic>
        <p:nvPicPr>
          <p:cNvPr id="405" name="image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2110" y="1938089"/>
            <a:ext cx="6076951" cy="3419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Summary: What?</a:t>
            </a:r>
          </a:p>
        </p:txBody>
      </p:sp>
      <p:sp>
        <p:nvSpPr>
          <p:cNvPr id="408" name="Shape 408"/>
          <p:cNvSpPr>
            <a:spLocks noGrp="1"/>
          </p:cNvSpPr>
          <p:nvPr>
            <p:ph type="body" idx="1"/>
          </p:nvPr>
        </p:nvSpPr>
        <p:spPr>
          <a:xfrm>
            <a:off x="198338" y="2005783"/>
            <a:ext cx="10661340" cy="4195483"/>
          </a:xfrm>
          <a:prstGeom prst="rect">
            <a:avLst/>
          </a:prstGeom>
        </p:spPr>
        <p:txBody>
          <a:bodyPr/>
          <a:lstStyle/>
          <a:p>
            <a:r>
              <a:t>High Level</a:t>
            </a:r>
          </a:p>
          <a:p>
            <a:pPr marL="742950" lvl="1" indent="-285750">
              <a:defRPr sz="1800"/>
            </a:pPr>
            <a:r>
              <a:t>‘Ground up’ emulation of the human brain</a:t>
            </a:r>
          </a:p>
          <a:p>
            <a:pPr marL="742950" lvl="1" indent="-285750">
              <a:defRPr sz="1800"/>
            </a:pPr>
            <a:r>
              <a:t>Can be used predict, categorize, or generate</a:t>
            </a:r>
          </a:p>
          <a:p>
            <a:pPr marL="742950" lvl="1" indent="-285750">
              <a:defRPr sz="1800"/>
            </a:pPr>
            <a:r>
              <a:t>If it can be quantified, a neural net can be used – but not always best choice</a:t>
            </a:r>
          </a:p>
          <a:p>
            <a:r>
              <a:t>Deeper Dive</a:t>
            </a:r>
          </a:p>
          <a:p>
            <a:pPr marL="742950" lvl="1" indent="-285750">
              <a:defRPr sz="1800"/>
            </a:pPr>
            <a:r>
              <a:t>Each ‘neuron’ can thought of as a voter whose weighted votes generate an output</a:t>
            </a:r>
          </a:p>
          <a:p>
            <a:pPr marL="742950" lvl="1" indent="-285750">
              <a:defRPr sz="1800"/>
            </a:pPr>
            <a:r>
              <a:t>Convolutional NN are used for image recognition</a:t>
            </a:r>
          </a:p>
          <a:p>
            <a:pPr marL="742950" lvl="1" indent="-285750">
              <a:defRPr sz="1800"/>
            </a:pPr>
            <a:r>
              <a:t>Recurrent NN are used in NLP and time series prediction</a:t>
            </a:r>
          </a:p>
          <a:p>
            <a:pPr marL="742950" lvl="1" indent="-285750">
              <a:defRPr sz="1800"/>
            </a:pPr>
            <a:r>
              <a:t>Many other special sub-cases exist (or are being developed)</a:t>
            </a:r>
          </a:p>
          <a:p>
            <a:r>
              <a:t>Questions at this point?</a:t>
            </a:r>
          </a:p>
        </p:txBody>
      </p:sp>
      <p:sp>
        <p:nvSpPr>
          <p:cNvPr id="409" name="Shape 409"/>
          <p:cNvSpPr/>
          <p:nvPr/>
        </p:nvSpPr>
        <p:spPr>
          <a:xfrm>
            <a:off x="10331777" y="337909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What?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How Do NNs Work?</a:t>
            </a:r>
          </a:p>
        </p:txBody>
      </p:sp>
      <p:sp>
        <p:nvSpPr>
          <p:cNvPr id="412" name="Shape 412"/>
          <p:cNvSpPr>
            <a:spLocks noGrp="1"/>
          </p:cNvSpPr>
          <p:nvPr>
            <p:ph type="body" idx="1"/>
          </p:nvPr>
        </p:nvSpPr>
        <p:spPr>
          <a:xfrm>
            <a:off x="34061" y="2052916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t>Components</a:t>
            </a:r>
          </a:p>
          <a:p>
            <a:pPr marL="742950" lvl="1" indent="-285750">
              <a:defRPr sz="1800"/>
            </a:pPr>
            <a:r>
              <a:t>Input layer</a:t>
            </a:r>
          </a:p>
          <a:p>
            <a:pPr marL="742950" lvl="1" indent="-285750">
              <a:defRPr sz="1800"/>
            </a:pPr>
            <a:r>
              <a:t>Weights from input layer to hidden layer (if any)</a:t>
            </a:r>
          </a:p>
          <a:p>
            <a:pPr marL="742950" lvl="1" indent="-285750">
              <a:defRPr sz="1800"/>
            </a:pPr>
            <a:r>
              <a:t>Weights from hidden layer (if any) to output layer</a:t>
            </a:r>
          </a:p>
          <a:p>
            <a:pPr marL="742950" lvl="1" indent="-285750">
              <a:defRPr sz="1800"/>
            </a:pPr>
            <a:r>
              <a:t>Activation Function</a:t>
            </a:r>
          </a:p>
          <a:p>
            <a:pPr marL="742950" lvl="1" indent="-285750">
              <a:defRPr sz="1800"/>
            </a:pPr>
            <a:r>
              <a:t>Output layer</a:t>
            </a:r>
          </a:p>
          <a:p>
            <a:r>
              <a:t>Process</a:t>
            </a:r>
          </a:p>
          <a:p>
            <a:pPr marL="742950" lvl="1" indent="-285750">
              <a:defRPr sz="1800"/>
            </a:pPr>
            <a:r>
              <a:t>Feed data forward</a:t>
            </a:r>
          </a:p>
          <a:p>
            <a:pPr marL="742950" lvl="1" indent="-285750">
              <a:defRPr sz="1800"/>
            </a:pPr>
            <a:r>
              <a:t>Measure error</a:t>
            </a:r>
          </a:p>
          <a:p>
            <a:pPr marL="742950" lvl="1" indent="-285750">
              <a:defRPr sz="1800"/>
            </a:pPr>
            <a:r>
              <a:t>Feed data backward (learning)</a:t>
            </a:r>
          </a:p>
        </p:txBody>
      </p:sp>
      <p:sp>
        <p:nvSpPr>
          <p:cNvPr id="413" name="Shape 413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  <p:grpSp>
        <p:nvGrpSpPr>
          <p:cNvPr id="416" name="Group 416"/>
          <p:cNvGrpSpPr/>
          <p:nvPr/>
        </p:nvGrpSpPr>
        <p:grpSpPr>
          <a:xfrm>
            <a:off x="6123102" y="3733441"/>
            <a:ext cx="5715001" cy="2714626"/>
            <a:chOff x="0" y="0"/>
            <a:chExt cx="5715000" cy="2714625"/>
          </a:xfrm>
        </p:grpSpPr>
        <p:sp>
          <p:nvSpPr>
            <p:cNvPr id="414" name="Shape 414"/>
            <p:cNvSpPr/>
            <p:nvPr/>
          </p:nvSpPr>
          <p:spPr>
            <a:xfrm>
              <a:off x="0" y="0"/>
              <a:ext cx="5715000" cy="271462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415" name="image2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715000" cy="2714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High Level - Components</a:t>
            </a:r>
          </a:p>
        </p:txBody>
      </p:sp>
      <p:sp>
        <p:nvSpPr>
          <p:cNvPr id="419" name="Shape 419"/>
          <p:cNvSpPr>
            <a:spLocks noGrp="1"/>
          </p:cNvSpPr>
          <p:nvPr>
            <p:ph type="body" idx="1"/>
          </p:nvPr>
        </p:nvSpPr>
        <p:spPr>
          <a:xfrm>
            <a:off x="34061" y="2052916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t>Input layer (given)</a:t>
            </a:r>
          </a:p>
          <a:p>
            <a:r>
              <a:t>Weights to hidden (initialized)</a:t>
            </a:r>
          </a:p>
          <a:p>
            <a:r>
              <a:t>Activation function (hyperparameter)</a:t>
            </a:r>
          </a:p>
          <a:p>
            <a:r>
              <a:t>Weights to output (initialized)</a:t>
            </a:r>
          </a:p>
          <a:p>
            <a:r>
              <a:t>(Final) Activation function (hyperparameter)</a:t>
            </a:r>
          </a:p>
          <a:p>
            <a:r>
              <a:t>Output layer</a:t>
            </a:r>
          </a:p>
        </p:txBody>
      </p:sp>
      <p:sp>
        <p:nvSpPr>
          <p:cNvPr id="420" name="Shape 420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  <p:pic>
        <p:nvPicPr>
          <p:cNvPr id="421" name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698" y="2392282"/>
            <a:ext cx="573405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9728088" cy="41954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t>BBA Emory University – Finance</a:t>
            </a:r>
          </a:p>
          <a:p>
            <a:pPr>
              <a:lnSpc>
                <a:spcPct val="80000"/>
              </a:lnSpc>
              <a:defRPr sz="1800"/>
            </a:pPr>
            <a:r>
              <a:t>Finance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t>Excel API Specialist – Bloomberg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t>Lead Investment Trader – Algorithmic Desk – Macro Hedge Fund</a:t>
            </a:r>
          </a:p>
          <a:p>
            <a:pPr>
              <a:lnSpc>
                <a:spcPct val="80000"/>
              </a:lnSpc>
              <a:defRPr sz="1800"/>
            </a:pPr>
            <a:r>
              <a:t>Writing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t>Author 2 sci-fi novels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t>Short work published in print and online including The New York Times</a:t>
            </a:r>
          </a:p>
          <a:p>
            <a:pPr>
              <a:lnSpc>
                <a:spcPct val="80000"/>
              </a:lnSpc>
              <a:defRPr sz="1800"/>
            </a:pPr>
            <a:r>
              <a:t>Development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t>Immersive Bootcamp &amp; Self Taught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t>Full stack Web Developer: websites, apps, games, chatbots, open source, etc.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t>Professional Scrum Master (PSM I) &amp; Professional Scrum Product Owner (PSPO I)</a:t>
            </a:r>
          </a:p>
          <a:p>
            <a:pPr marL="742950" lvl="1" indent="-285750">
              <a:lnSpc>
                <a:spcPct val="80000"/>
              </a:lnSpc>
              <a:defRPr sz="1600"/>
            </a:pPr>
            <a:r>
              <a:t>Avid futurist- AI, blockchain, IOT, &amp; social ramifications</a:t>
            </a:r>
          </a:p>
        </p:txBody>
      </p:sp>
      <p:sp>
        <p:nvSpPr>
          <p:cNvPr id="298" name="Shape 298"/>
          <p:cNvSpPr/>
          <p:nvPr/>
        </p:nvSpPr>
        <p:spPr>
          <a:xfrm>
            <a:off x="10369484" y="337909"/>
            <a:ext cx="89083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Who?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High Level - Process</a:t>
            </a:r>
          </a:p>
        </p:txBody>
      </p:sp>
      <p:sp>
        <p:nvSpPr>
          <p:cNvPr id="424" name="Shape 424"/>
          <p:cNvSpPr>
            <a:spLocks noGrp="1"/>
          </p:cNvSpPr>
          <p:nvPr>
            <p:ph type="body" idx="1"/>
          </p:nvPr>
        </p:nvSpPr>
        <p:spPr>
          <a:xfrm>
            <a:off x="34061" y="2052916"/>
            <a:ext cx="8946543" cy="4195483"/>
          </a:xfrm>
          <a:prstGeom prst="rect">
            <a:avLst/>
          </a:prstGeom>
        </p:spPr>
        <p:txBody>
          <a:bodyPr/>
          <a:lstStyle/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1960"/>
            </a:pPr>
            <a:r>
              <a:t>Feed data forward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1764"/>
            </a:pPr>
            <a:r>
              <a:t>Multiply inputs by weights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1764"/>
            </a:pPr>
            <a:r>
              <a:t>Sum at each hidden node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1764"/>
            </a:pPr>
            <a:r>
              <a:t>Run sum through activation function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1764"/>
            </a:pPr>
            <a:r>
              <a:t>Take output and multiply by weights…</a:t>
            </a:r>
          </a:p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1960"/>
            </a:pPr>
            <a:r>
              <a:t>Measure error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1764"/>
            </a:pPr>
            <a:r>
              <a:t>Measure output vs expected (given)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1764"/>
            </a:pPr>
            <a:r>
              <a:t>Calc direction and magnitude</a:t>
            </a:r>
          </a:p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1960"/>
            </a:pPr>
            <a:r>
              <a:t>Update weights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1764"/>
            </a:pPr>
            <a:r>
              <a:t>Propagate error back through proportionally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1764"/>
            </a:pPr>
            <a:r>
              <a:t>Change weights and repeat</a:t>
            </a:r>
          </a:p>
        </p:txBody>
      </p:sp>
      <p:sp>
        <p:nvSpPr>
          <p:cNvPr id="425" name="Shape 425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  <p:pic>
        <p:nvPicPr>
          <p:cNvPr id="426" name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7995" y="2052916"/>
            <a:ext cx="5519144" cy="3347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Deeper Dive – First Layer</a:t>
            </a:r>
          </a:p>
        </p:txBody>
      </p:sp>
      <p:sp>
        <p:nvSpPr>
          <p:cNvPr id="429" name="Shape 429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  <p:pic>
        <p:nvPicPr>
          <p:cNvPr id="430" name="image33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74" y="2695967"/>
            <a:ext cx="1400176" cy="1390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image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1384" y="1801578"/>
            <a:ext cx="5096757" cy="3090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image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0230" y="1785530"/>
            <a:ext cx="5123219" cy="3106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Deeper Dive – Forward Propogation</a:t>
            </a:r>
          </a:p>
        </p:txBody>
      </p:sp>
      <p:sp>
        <p:nvSpPr>
          <p:cNvPr id="435" name="Shape 435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  <p:pic>
        <p:nvPicPr>
          <p:cNvPr id="436" name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138" y="1853247"/>
            <a:ext cx="5123219" cy="3106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5079" y="1577924"/>
            <a:ext cx="47625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Deeper Dive - Activation</a:t>
            </a:r>
          </a:p>
        </p:txBody>
      </p:sp>
      <p:sp>
        <p:nvSpPr>
          <p:cNvPr id="440" name="Shape 440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  <p:pic>
        <p:nvPicPr>
          <p:cNvPr id="441" name="image37.png"/>
          <p:cNvPicPr>
            <a:picLocks noChangeAspect="1"/>
          </p:cNvPicPr>
          <p:nvPr/>
        </p:nvPicPr>
        <p:blipFill>
          <a:blip r:embed="rId2">
            <a:extLst/>
          </a:blip>
          <a:srcRect r="48454"/>
          <a:stretch>
            <a:fillRect/>
          </a:stretch>
        </p:blipFill>
        <p:spPr>
          <a:xfrm>
            <a:off x="0" y="1637958"/>
            <a:ext cx="3412512" cy="3326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703" y="5083026"/>
            <a:ext cx="3410126" cy="1066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3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7472" y="2110674"/>
            <a:ext cx="2857501" cy="238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87636" y="1853247"/>
            <a:ext cx="4997514" cy="3030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Deeper Dive – Error</a:t>
            </a:r>
          </a:p>
        </p:txBody>
      </p:sp>
      <p:sp>
        <p:nvSpPr>
          <p:cNvPr id="447" name="Shape 447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  <p:pic>
        <p:nvPicPr>
          <p:cNvPr id="448" name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460" y="1853247"/>
            <a:ext cx="5152957" cy="3124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image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9715" y="1853249"/>
            <a:ext cx="5152957" cy="3124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Deeper Dive – Backward Propogation</a:t>
            </a:r>
          </a:p>
        </p:txBody>
      </p:sp>
      <p:sp>
        <p:nvSpPr>
          <p:cNvPr id="452" name="Shape 452"/>
          <p:cNvSpPr>
            <a:spLocks noGrp="1"/>
          </p:cNvSpPr>
          <p:nvPr>
            <p:ph type="body" sz="quarter" idx="1"/>
          </p:nvPr>
        </p:nvSpPr>
        <p:spPr>
          <a:xfrm>
            <a:off x="1103313" y="1904999"/>
            <a:ext cx="4396338" cy="576264"/>
          </a:xfrm>
          <a:prstGeom prst="rect">
            <a:avLst/>
          </a:prstGeom>
        </p:spPr>
        <p:txBody>
          <a:bodyPr/>
          <a:lstStyle/>
          <a:p>
            <a:r>
              <a:t>Backward Propogation</a:t>
            </a:r>
          </a:p>
        </p:txBody>
      </p:sp>
      <p:sp>
        <p:nvSpPr>
          <p:cNvPr id="453" name="Shape 453"/>
          <p:cNvSpPr/>
          <p:nvPr/>
        </p:nvSpPr>
        <p:spPr>
          <a:xfrm>
            <a:off x="1103312" y="2514600"/>
            <a:ext cx="4396340" cy="326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/>
              <a:buChar char=""/>
              <a:defRPr>
                <a:solidFill>
                  <a:srgbClr val="FFFFFF"/>
                </a:solidFill>
              </a:defRPr>
            </a:pPr>
            <a:r>
              <a:t>Have direction of error (+/-)</a:t>
            </a:r>
          </a:p>
          <a:p>
            <a: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/>
              <a:buChar char=""/>
              <a:defRPr>
                <a:solidFill>
                  <a:srgbClr val="FFFFFF"/>
                </a:solidFill>
              </a:defRPr>
            </a:pPr>
            <a:r>
              <a:t>Have slope (gradient) from point of activation and tangent line</a:t>
            </a:r>
          </a:p>
          <a:p>
            <a: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/>
              <a:buChar char=""/>
              <a:defRPr>
                <a:solidFill>
                  <a:srgbClr val="FFFFFF"/>
                </a:solidFill>
              </a:defRPr>
            </a:pPr>
            <a:r>
              <a:t>From these two, we can calculate an ‘error term’ that indicates both what direction to update weights and by how much</a:t>
            </a:r>
          </a:p>
          <a:p>
            <a: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/>
              <a:buChar char=""/>
              <a:defRPr>
                <a:solidFill>
                  <a:srgbClr val="FFFFFF"/>
                </a:solidFill>
              </a:defRPr>
            </a:pPr>
            <a:r>
              <a:t>Implement algorithm like Gradient Descent or Stochastic Gradient Descent to minimize error</a:t>
            </a:r>
          </a:p>
        </p:txBody>
      </p:sp>
      <p:sp>
        <p:nvSpPr>
          <p:cNvPr id="454" name="Shape 454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  <p:pic>
        <p:nvPicPr>
          <p:cNvPr id="455" name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4547" y="1333500"/>
            <a:ext cx="5734051" cy="236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3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93333" y="3788645"/>
            <a:ext cx="2857501" cy="2381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Deeper Dive – Gradient Descent</a:t>
            </a:r>
          </a:p>
        </p:txBody>
      </p:sp>
      <p:sp>
        <p:nvSpPr>
          <p:cNvPr id="459" name="Shape 459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  <p:pic>
        <p:nvPicPr>
          <p:cNvPr id="460" name="image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303" y="2754133"/>
            <a:ext cx="40005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6959" y="2071278"/>
            <a:ext cx="4971574" cy="2768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Deeper Dive – Gradient Descent</a:t>
            </a:r>
          </a:p>
        </p:txBody>
      </p:sp>
      <p:sp>
        <p:nvSpPr>
          <p:cNvPr id="464" name="Shape 464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  <p:pic>
        <p:nvPicPr>
          <p:cNvPr id="465" name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3802" y="1500808"/>
            <a:ext cx="6096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/>
          </p:cNvSpPr>
          <p:nvPr>
            <p:ph type="title" idx="4294967295"/>
          </p:nvPr>
        </p:nvSpPr>
        <p:spPr>
          <a:xfrm>
            <a:off x="0" y="452437"/>
            <a:ext cx="9404350" cy="1400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Special Cases - Convolutional</a:t>
            </a:r>
          </a:p>
        </p:txBody>
      </p:sp>
      <p:pic>
        <p:nvPicPr>
          <p:cNvPr id="468" name="image45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5422" y="2275002"/>
            <a:ext cx="45720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46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475" y="2636952"/>
            <a:ext cx="2552700" cy="1866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Special Case - Recurrent</a:t>
            </a:r>
          </a:p>
        </p:txBody>
      </p:sp>
      <p:pic>
        <p:nvPicPr>
          <p:cNvPr id="473" name="image4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5430" y="1423020"/>
            <a:ext cx="6421745" cy="516160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hape 474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But Why Neural Networks?</a:t>
            </a:r>
          </a:p>
        </p:txBody>
      </p:sp>
      <p:sp>
        <p:nvSpPr>
          <p:cNvPr id="301" name="Shape 301"/>
          <p:cNvSpPr>
            <a:spLocks noGrp="1"/>
          </p:cNvSpPr>
          <p:nvPr>
            <p:ph type="body" sz="half" idx="1"/>
          </p:nvPr>
        </p:nvSpPr>
        <p:spPr>
          <a:xfrm>
            <a:off x="198338" y="2005783"/>
            <a:ext cx="6315585" cy="4195483"/>
          </a:xfrm>
          <a:prstGeom prst="rect">
            <a:avLst/>
          </a:prstGeom>
        </p:spPr>
        <p:txBody>
          <a:bodyPr/>
          <a:lstStyle/>
          <a:p>
            <a:r>
              <a:t>1) The universe is complex…</a:t>
            </a:r>
          </a:p>
          <a:p>
            <a:pPr marL="742950" lvl="1" indent="-285750">
              <a:defRPr sz="1800"/>
            </a:pPr>
            <a:r>
              <a:t>Non-linearity and &gt;3 dimensional data structures</a:t>
            </a:r>
          </a:p>
          <a:p>
            <a:pPr marL="742950" lvl="1" indent="-285750">
              <a:defRPr sz="1800"/>
            </a:pPr>
            <a:r>
              <a:t>Cases for which no mathematical model exists</a:t>
            </a:r>
          </a:p>
          <a:p>
            <a:r>
              <a:t>2) Parallelized computations</a:t>
            </a:r>
          </a:p>
          <a:p>
            <a:pPr marL="742950" lvl="1" indent="-285750">
              <a:defRPr sz="1800"/>
            </a:pPr>
            <a:r>
              <a:t>Independent calculations at scale</a:t>
            </a:r>
          </a:p>
          <a:p>
            <a:pPr marL="742950" lvl="1" indent="-285750">
              <a:defRPr sz="1800"/>
            </a:pPr>
            <a:r>
              <a:t>Ex. Image recognition</a:t>
            </a:r>
          </a:p>
          <a:p>
            <a:r>
              <a:t>3) ‘Self teaching’</a:t>
            </a:r>
          </a:p>
          <a:p>
            <a:pPr marL="742950" lvl="1" indent="-285750">
              <a:defRPr sz="1800"/>
            </a:pPr>
            <a:r>
              <a:t>Don’t have to be programmed</a:t>
            </a:r>
          </a:p>
          <a:p>
            <a:pPr marL="742950" lvl="1" indent="-285750">
              <a:defRPr sz="1800"/>
            </a:pPr>
            <a:r>
              <a:t>Can ‘learn’ and improve</a:t>
            </a:r>
          </a:p>
        </p:txBody>
      </p:sp>
      <p:sp>
        <p:nvSpPr>
          <p:cNvPr id="302" name="Shape 302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03" name="image6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8216" y="2789057"/>
            <a:ext cx="3810001" cy="1619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How Do They Work? – Code</a:t>
            </a:r>
          </a:p>
        </p:txBody>
      </p:sp>
      <p:sp>
        <p:nvSpPr>
          <p:cNvPr id="477" name="Shape 477"/>
          <p:cNvSpPr/>
          <p:nvPr/>
        </p:nvSpPr>
        <p:spPr>
          <a:xfrm>
            <a:off x="10369484" y="347337"/>
            <a:ext cx="1018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How?</a:t>
            </a:r>
          </a:p>
        </p:txBody>
      </p:sp>
      <p:sp>
        <p:nvSpPr>
          <p:cNvPr id="478" name="Shape 478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r>
              <a:t>Manually implemented example in Python</a:t>
            </a:r>
          </a:p>
          <a:p>
            <a:r>
              <a:t>Will distribute file so no need to code along</a:t>
            </a:r>
          </a:p>
          <a:p>
            <a:r>
              <a:t>Questions so far?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/>
          </p:cNvSpPr>
          <p:nvPr>
            <p:ph type="title"/>
          </p:nvPr>
        </p:nvSpPr>
        <p:spPr>
          <a:xfrm>
            <a:off x="1884872" y="2613080"/>
            <a:ext cx="8825657" cy="19156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33756">
              <a:defRPr sz="2920"/>
            </a:pPr>
            <a:r>
              <a:rPr dirty="0"/>
              <a:t>Matt R O’Connor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http://Reboot.ai</a:t>
            </a:r>
            <a:br>
              <a:rPr lang="en-US" dirty="0"/>
            </a:br>
            <a:r>
              <a:rPr dirty="0"/>
              <a:t>6289.9447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matt.oconnor217@gmail.com</a:t>
            </a:r>
            <a:r>
              <a:rPr dirty="0"/>
              <a:t/>
            </a:r>
            <a:br>
              <a:rPr dirty="0"/>
            </a:br>
            <a:r>
              <a:rPr dirty="0"/>
              <a:t>linkedin.com/in/</a:t>
            </a:r>
            <a:r>
              <a:rPr dirty="0" err="1"/>
              <a:t>mattroconnor</a:t>
            </a:r>
            <a:r>
              <a:rPr dirty="0"/>
              <a:t>/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Resources</a:t>
            </a:r>
          </a:p>
        </p:txBody>
      </p:sp>
      <p:sp>
        <p:nvSpPr>
          <p:cNvPr id="483" name="Shape 483"/>
          <p:cNvSpPr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100" u="sng"/>
            </a:pPr>
            <a:r>
              <a:rPr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http://mccormickml.com/2014/03/04/gradient-descent-derivation/</a:t>
            </a:r>
          </a:p>
          <a:p>
            <a:pPr>
              <a:lnSpc>
                <a:spcPct val="80000"/>
              </a:lnSpc>
              <a:defRPr sz="1100" u="sng"/>
            </a:pPr>
            <a:r>
              <a:rPr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http://eli.thegreenplace.net/2016/understanding-gradient-descent/</a:t>
            </a:r>
          </a:p>
          <a:p>
            <a:pPr>
              <a:lnSpc>
                <a:spcPct val="80000"/>
              </a:lnSpc>
              <a:defRPr sz="1100" u="sng"/>
            </a:pPr>
            <a:r>
              <a:rPr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https://theclevermachine.wordpress.com/2014/09/06/derivation-error-backpropagation-gradient-descent-for-neural-networks/</a:t>
            </a:r>
          </a:p>
          <a:p>
            <a:pPr>
              <a:lnSpc>
                <a:spcPct val="80000"/>
              </a:lnSpc>
              <a:defRPr sz="1100" u="sng"/>
            </a:pPr>
            <a:r>
              <a:rPr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5"/>
              </a:rPr>
              <a:t>https://arxiv.org/pdf/1701.01887.pdf</a:t>
            </a:r>
          </a:p>
          <a:p>
            <a:pPr>
              <a:lnSpc>
                <a:spcPct val="80000"/>
              </a:lnSpc>
              <a:defRPr sz="1100" u="sng"/>
            </a:pPr>
            <a:r>
              <a:rPr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6"/>
              </a:rPr>
              <a:t>https://ujjwalkarn.me/2016/08/11/intuitive-explanation-convnets/</a:t>
            </a:r>
          </a:p>
          <a:p>
            <a:pPr>
              <a:lnSpc>
                <a:spcPct val="80000"/>
              </a:lnSpc>
              <a:defRPr sz="1100" u="sng"/>
            </a:pPr>
            <a:r>
              <a:rPr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7"/>
              </a:rPr>
              <a:t>http://karpathy.github.io/2015/05/21/rnn-effectiveness/</a:t>
            </a:r>
          </a:p>
          <a:p>
            <a:pPr>
              <a:lnSpc>
                <a:spcPct val="80000"/>
              </a:lnSpc>
              <a:defRPr sz="1100" u="sng"/>
            </a:pPr>
            <a:r>
              <a:rPr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8"/>
              </a:rPr>
              <a:t>https://stevenmiller888.github.io/mind-how-to-build-a-neural-network/</a:t>
            </a:r>
          </a:p>
          <a:p>
            <a:pPr>
              <a:lnSpc>
                <a:spcPct val="80000"/>
              </a:lnSpc>
              <a:defRPr sz="110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9"/>
              </a:rPr>
              <a:t>https://theclevermachine.wordpress.com/2014/09/11/a-gentle-introduction-to-artificial-neural-networks/</a:t>
            </a:r>
          </a:p>
          <a:p>
            <a:pPr>
              <a:lnSpc>
                <a:spcPct val="80000"/>
              </a:lnSpc>
              <a:defRPr sz="1100" u="sng"/>
            </a:pPr>
            <a:r>
              <a:rPr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10"/>
              </a:rPr>
              <a:t>https://www.quora.com/What-is-the-role-of-the-activation-function-in-a-neural-network</a:t>
            </a:r>
          </a:p>
          <a:p>
            <a:pPr>
              <a:lnSpc>
                <a:spcPct val="80000"/>
              </a:lnSpc>
              <a:defRPr sz="1100" u="sng"/>
            </a:pPr>
            <a:r>
              <a:rPr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9"/>
              </a:rPr>
              <a:t>https://theclevermachine.wordpress.com/2014/09/11/a-gentle-introduction-to-artificial-neural-networks/</a:t>
            </a:r>
          </a:p>
          <a:p>
            <a:pPr>
              <a:lnSpc>
                <a:spcPct val="80000"/>
              </a:lnSpc>
              <a:defRPr sz="110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11"/>
              </a:rPr>
              <a:t>https://www.quora.com/Why-do-neural-networks-with-more-layers-perform-better-than-a-single-layer-MLP-with-a-number-of-neurons-that-leads-to-the-same-number-of-parameters</a:t>
            </a:r>
          </a:p>
          <a:p>
            <a:pPr>
              <a:lnSpc>
                <a:spcPct val="80000"/>
              </a:lnSpc>
              <a:defRPr sz="110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12"/>
              </a:rPr>
              <a:t>http://neuralnetworksanddeeplearning.com/chap4.html</a:t>
            </a:r>
          </a:p>
          <a:p>
            <a:pPr>
              <a:lnSpc>
                <a:spcPct val="80000"/>
              </a:lnSpc>
              <a:defRPr sz="110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6"/>
              </a:rPr>
              <a:t>https://ujjwalkarn.me/2016/08/11/intuitive-explanation-convnets/</a:t>
            </a:r>
          </a:p>
          <a:p>
            <a:pPr>
              <a:lnSpc>
                <a:spcPct val="80000"/>
              </a:lnSpc>
              <a:defRPr sz="110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13"/>
              </a:rPr>
              <a:t>http://scs.ryerson.ca/~aharley/vis/conv/flat.html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1) Complex Data - Problem</a:t>
            </a:r>
          </a:p>
        </p:txBody>
      </p:sp>
      <p:sp>
        <p:nvSpPr>
          <p:cNvPr id="306" name="Shape 306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07" name="image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4878" y="1612768"/>
            <a:ext cx="6091092" cy="4872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1) Complex Data - Problem</a:t>
            </a:r>
          </a:p>
        </p:txBody>
      </p:sp>
      <p:sp>
        <p:nvSpPr>
          <p:cNvPr id="310" name="Shape 310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11" name="image8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5670" y="1152983"/>
            <a:ext cx="5695951" cy="556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1) Complex Data - Solution</a:t>
            </a:r>
          </a:p>
        </p:txBody>
      </p:sp>
      <p:sp>
        <p:nvSpPr>
          <p:cNvPr id="314" name="Shape 314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15" name="image9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5098" y="1152983"/>
            <a:ext cx="5695951" cy="556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1) Complex Data - Solution</a:t>
            </a:r>
          </a:p>
        </p:txBody>
      </p:sp>
      <p:sp>
        <p:nvSpPr>
          <p:cNvPr id="318" name="Shape 318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19" name="image10.png"/>
          <p:cNvPicPr>
            <a:picLocks noChangeAspect="1"/>
          </p:cNvPicPr>
          <p:nvPr/>
        </p:nvPicPr>
        <p:blipFill>
          <a:blip r:embed="rId2">
            <a:extLst/>
          </a:blip>
          <a:srcRect r="43900"/>
          <a:stretch>
            <a:fillRect/>
          </a:stretch>
        </p:blipFill>
        <p:spPr>
          <a:xfrm>
            <a:off x="3821784" y="1636432"/>
            <a:ext cx="5237375" cy="4362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00532"/>
          </a:xfrm>
          <a:prstGeom prst="rect">
            <a:avLst/>
          </a:prstGeom>
        </p:spPr>
        <p:txBody>
          <a:bodyPr/>
          <a:lstStyle/>
          <a:p>
            <a:r>
              <a:t>1) Complex Data - Solution</a:t>
            </a:r>
          </a:p>
        </p:txBody>
      </p:sp>
      <p:sp>
        <p:nvSpPr>
          <p:cNvPr id="322" name="Shape 322"/>
          <p:cNvSpPr/>
          <p:nvPr/>
        </p:nvSpPr>
        <p:spPr>
          <a:xfrm>
            <a:off x="10378912" y="337909"/>
            <a:ext cx="881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Why?</a:t>
            </a:r>
          </a:p>
        </p:txBody>
      </p:sp>
      <p:pic>
        <p:nvPicPr>
          <p:cNvPr id="323" name="image11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3075" y="1524000"/>
            <a:ext cx="870585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Ion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Ion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6369</TotalTime>
  <Words>1226</Words>
  <Application>Microsoft Macintosh PowerPoint</Application>
  <PresentationFormat>Custom</PresentationFormat>
  <Paragraphs>192</Paragraphs>
  <Slides>42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Ion</vt:lpstr>
      <vt:lpstr>Neural Networks</vt:lpstr>
      <vt:lpstr>Agenda</vt:lpstr>
      <vt:lpstr>About Me</vt:lpstr>
      <vt:lpstr>But Why Neural Networks?</vt:lpstr>
      <vt:lpstr>1) Complex Data - Problem</vt:lpstr>
      <vt:lpstr>1) Complex Data - Problem</vt:lpstr>
      <vt:lpstr>1) Complex Data - Solution</vt:lpstr>
      <vt:lpstr>1) Complex Data - Solution</vt:lpstr>
      <vt:lpstr>1) Complex Data - Solution</vt:lpstr>
      <vt:lpstr>1) Complex Data - Solution</vt:lpstr>
      <vt:lpstr>2) Parallel Calculations</vt:lpstr>
      <vt:lpstr>2) Image Recog - Pixel Vectors</vt:lpstr>
      <vt:lpstr>2) Image Recog - Gradient Vectors </vt:lpstr>
      <vt:lpstr>2) Image Recog - Gradient Vectors </vt:lpstr>
      <vt:lpstr>3) Self Teaching</vt:lpstr>
      <vt:lpstr>3) Self Teaching</vt:lpstr>
      <vt:lpstr>Summary: Why?</vt:lpstr>
      <vt:lpstr>So What Are Neural Networks?</vt:lpstr>
      <vt:lpstr>More Human Than Human</vt:lpstr>
      <vt:lpstr>Hidden Layers &amp; ‘Deep’ Learning</vt:lpstr>
      <vt:lpstr>The Whole &gt; Sum of Parts</vt:lpstr>
      <vt:lpstr>Deeper Dive – Perceptrons</vt:lpstr>
      <vt:lpstr>Special Cases - Neural Networks?</vt:lpstr>
      <vt:lpstr>Special Case - Convolutional</vt:lpstr>
      <vt:lpstr>Special Case - Convolutional</vt:lpstr>
      <vt:lpstr>Special Case - Recurrent</vt:lpstr>
      <vt:lpstr>Summary: What?</vt:lpstr>
      <vt:lpstr>How Do NNs Work?</vt:lpstr>
      <vt:lpstr>High Level - Components</vt:lpstr>
      <vt:lpstr>High Level - Process</vt:lpstr>
      <vt:lpstr>Deeper Dive – First Layer</vt:lpstr>
      <vt:lpstr>Deeper Dive – Forward Propogation</vt:lpstr>
      <vt:lpstr>Deeper Dive - Activation</vt:lpstr>
      <vt:lpstr>Deeper Dive – Error</vt:lpstr>
      <vt:lpstr>Deeper Dive – Backward Propogation</vt:lpstr>
      <vt:lpstr>Deeper Dive – Gradient Descent</vt:lpstr>
      <vt:lpstr>Deeper Dive – Gradient Descent</vt:lpstr>
      <vt:lpstr>Special Cases - Convolutional</vt:lpstr>
      <vt:lpstr>Special Case - Recurrent</vt:lpstr>
      <vt:lpstr>How Do They Work? – Code</vt:lpstr>
      <vt:lpstr>Matt R O’Connor http://Reboot.ai 6289.9447 matt.oconnor217@gmail.com linkedin.com/in/mattroconnor/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cp:lastModifiedBy>ABC</cp:lastModifiedBy>
  <cp:revision>2</cp:revision>
  <dcterms:modified xsi:type="dcterms:W3CDTF">2017-08-09T11:54:57Z</dcterms:modified>
</cp:coreProperties>
</file>